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</p:sldMasterIdLst>
  <p:notesMasterIdLst>
    <p:notesMasterId r:id="rId28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7" r:id="rId22"/>
    <p:sldId id="278" r:id="rId23"/>
    <p:sldId id="271" r:id="rId24"/>
    <p:sldId id="272" r:id="rId25"/>
    <p:sldId id="273" r:id="rId26"/>
    <p:sldId id="274" r:id="rId27"/>
  </p:sldIdLst>
  <p:sldSz cx="12192000" cy="6858000"/>
  <p:notesSz cx="6858000" cy="9144000"/>
  <p:embeddedFontLst>
    <p:embeddedFont>
      <p:font typeface="DM Serif Display" pitchFamily="2" charset="0"/>
      <p:regular r:id="rId29"/>
      <p:italic r:id="rId30"/>
    </p:embeddedFont>
    <p:embeddedFont>
      <p:font typeface="Montserrat Light" panose="00000400000000000000" pitchFamily="2" charset="0"/>
      <p:regular r:id="rId31"/>
      <p:bold r:id="rId32"/>
      <p:italic r:id="rId33"/>
      <p:boldItalic r:id="rId34"/>
    </p:embeddedFont>
    <p:embeddedFont>
      <p:font typeface="Verdana" panose="020B0604030504040204" pitchFamily="3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9" roundtripDataSignature="AMtx7mj3y4hwrETPsUN4AAT/0nEkrbz12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customschemas.google.com/relationships/presentationmetadata" Target="metadata"/><Relationship Id="rId21" Type="http://schemas.openxmlformats.org/officeDocument/2006/relationships/slide" Target="slides/slide15.xml"/><Relationship Id="rId34" Type="http://schemas.openxmlformats.org/officeDocument/2006/relationships/font" Target="fonts/font6.fntdata"/><Relationship Id="rId42" Type="http://schemas.openxmlformats.org/officeDocument/2006/relationships/theme" Target="theme/theme1.xml"/><Relationship Id="rId7" Type="http://schemas.openxmlformats.org/officeDocument/2006/relationships/slide" Target="slides/slid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font" Target="fonts/font1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font" Target="fonts/font3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tableStyles" Target="tableStyles.xml"/><Relationship Id="rId8" Type="http://schemas.openxmlformats.org/officeDocument/2006/relationships/slide" Target="slides/slide2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font" Target="fonts/font5.fntdata"/><Relationship Id="rId38" Type="http://schemas.openxmlformats.org/officeDocument/2006/relationships/font" Target="fonts/font10.fntdata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jpg>
</file>

<file path=ppt/media/image18.pn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Google Shape;6;n"/>
          <p:cNvSpPr txBox="1">
            <a:spLocks noGrp="1"/>
          </p:cNvSpPr>
          <p:nvPr>
            <p:ph type="dt" idx="10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63588"/>
            <a:ext cx="6704013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040" cy="308592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10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6000" lvl="0" indent="-216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0:notes"/>
          <p:cNvSpPr txBox="1">
            <a:spLocks noGrp="1"/>
          </p:cNvSpPr>
          <p:nvPr>
            <p:ph type="sldNum" idx="1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2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3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4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040" cy="308592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5" name="Google Shape;175;p15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6000" lvl="0" indent="-216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15:notes"/>
          <p:cNvSpPr txBox="1">
            <a:spLocks noGrp="1"/>
          </p:cNvSpPr>
          <p:nvPr>
            <p:ph type="sldNum" idx="1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6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63588"/>
            <a:ext cx="6704013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1" name="Google Shape;191;p17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568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6000" lvl="0" indent="-216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7:notes"/>
          <p:cNvSpPr txBox="1">
            <a:spLocks noGrp="1"/>
          </p:cNvSpPr>
          <p:nvPr>
            <p:ph type="sldNum" idx="12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</a:t>
            </a:fld>
            <a:endParaRPr sz="14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280" cy="377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8" name="Google Shape;198;p18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6000" lvl="0" indent="-216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18:notes"/>
          <p:cNvSpPr txBox="1">
            <a:spLocks noGrp="1"/>
          </p:cNvSpPr>
          <p:nvPr>
            <p:ph type="sldNum" idx="12"/>
          </p:nvPr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 sz="14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9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6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040" cy="308592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6" name="Google Shape;116;p8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568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6000" lvl="0" indent="-216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8:notes"/>
          <p:cNvSpPr txBox="1">
            <a:spLocks noGrp="1"/>
          </p:cNvSpPr>
          <p:nvPr>
            <p:ph type="sldNum" idx="12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9:notes"/>
          <p:cNvSpPr txBox="1">
            <a:spLocks noGrp="1"/>
          </p:cNvSpPr>
          <p:nvPr>
            <p:ph type="body" idx="1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1"/>
          <p:cNvSpPr txBox="1">
            <a:spLocks noGrp="1"/>
          </p:cNvSpPr>
          <p:nvPr>
            <p:ph type="sldNum" idx="12"/>
          </p:nvPr>
        </p:nvSpPr>
        <p:spPr>
          <a:xfrm>
            <a:off x="11296080" y="6217560"/>
            <a:ext cx="731160" cy="52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 txBox="1">
            <a:spLocks noGrp="1"/>
          </p:cNvSpPr>
          <p:nvPr>
            <p:ph type="ftr" idx="11"/>
          </p:nvPr>
        </p:nvSpPr>
        <p:spPr>
          <a:xfrm>
            <a:off x="4038120" y="6356520"/>
            <a:ext cx="4114080" cy="36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3"/>
          <p:cNvSpPr txBox="1">
            <a:spLocks noGrp="1"/>
          </p:cNvSpPr>
          <p:nvPr>
            <p:ph type="sldNum" idx="12"/>
          </p:nvPr>
        </p:nvSpPr>
        <p:spPr>
          <a:xfrm>
            <a:off x="861012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p23"/>
          <p:cNvSpPr txBox="1">
            <a:spLocks noGrp="1"/>
          </p:cNvSpPr>
          <p:nvPr>
            <p:ph type="dt" idx="10"/>
          </p:nvPr>
        </p:nvSpPr>
        <p:spPr>
          <a:xfrm>
            <a:off x="83772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4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5"/>
          <p:cNvSpPr txBox="1">
            <a:spLocks noGrp="1"/>
          </p:cNvSpPr>
          <p:nvPr>
            <p:ph type="title"/>
          </p:nvPr>
        </p:nvSpPr>
        <p:spPr>
          <a:xfrm>
            <a:off x="60912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5"/>
          <p:cNvSpPr txBox="1">
            <a:spLocks noGrp="1"/>
          </p:cNvSpPr>
          <p:nvPr>
            <p:ph type="body" idx="1"/>
          </p:nvPr>
        </p:nvSpPr>
        <p:spPr>
          <a:xfrm>
            <a:off x="60912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25"/>
          <p:cNvSpPr txBox="1">
            <a:spLocks noGrp="1"/>
          </p:cNvSpPr>
          <p:nvPr>
            <p:ph type="ftr" idx="11"/>
          </p:nvPr>
        </p:nvSpPr>
        <p:spPr>
          <a:xfrm>
            <a:off x="4038120" y="6356520"/>
            <a:ext cx="4114080" cy="36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5"/>
          <p:cNvSpPr txBox="1">
            <a:spLocks noGrp="1"/>
          </p:cNvSpPr>
          <p:nvPr>
            <p:ph type="sldNum" idx="12"/>
          </p:nvPr>
        </p:nvSpPr>
        <p:spPr>
          <a:xfrm>
            <a:off x="861012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" name="Google Shape;36;p25"/>
          <p:cNvSpPr txBox="1">
            <a:spLocks noGrp="1"/>
          </p:cNvSpPr>
          <p:nvPr>
            <p:ph type="dt" idx="10"/>
          </p:nvPr>
        </p:nvSpPr>
        <p:spPr>
          <a:xfrm>
            <a:off x="83772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16" type="tx">
  <p:cSld name="TITLE_AND_BOD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7"/>
          <p:cNvSpPr txBox="1">
            <a:spLocks noGrp="1"/>
          </p:cNvSpPr>
          <p:nvPr>
            <p:ph type="title"/>
          </p:nvPr>
        </p:nvSpPr>
        <p:spPr>
          <a:xfrm>
            <a:off x="60912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7"/>
          <p:cNvSpPr txBox="1">
            <a:spLocks noGrp="1"/>
          </p:cNvSpPr>
          <p:nvPr>
            <p:ph type="body" idx="1"/>
          </p:nvPr>
        </p:nvSpPr>
        <p:spPr>
          <a:xfrm>
            <a:off x="60912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27"/>
          <p:cNvSpPr txBox="1">
            <a:spLocks noGrp="1"/>
          </p:cNvSpPr>
          <p:nvPr>
            <p:ph type="sldNum" idx="12"/>
          </p:nvPr>
        </p:nvSpPr>
        <p:spPr>
          <a:xfrm>
            <a:off x="11205360" y="6231600"/>
            <a:ext cx="731160" cy="52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12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9"/>
          <p:cNvSpPr txBox="1">
            <a:spLocks noGrp="1"/>
          </p:cNvSpPr>
          <p:nvPr>
            <p:ph type="sldNum" idx="12"/>
          </p:nvPr>
        </p:nvSpPr>
        <p:spPr>
          <a:xfrm>
            <a:off x="11205360" y="6231600"/>
            <a:ext cx="731160" cy="52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17" type="obj">
  <p:cSld name="OBJEC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1"/>
          <p:cNvSpPr txBox="1">
            <a:spLocks noGrp="1"/>
          </p:cNvSpPr>
          <p:nvPr>
            <p:ph type="title"/>
          </p:nvPr>
        </p:nvSpPr>
        <p:spPr>
          <a:xfrm>
            <a:off x="60912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1"/>
          <p:cNvSpPr txBox="1">
            <a:spLocks noGrp="1"/>
          </p:cNvSpPr>
          <p:nvPr>
            <p:ph type="body" idx="1"/>
          </p:nvPr>
        </p:nvSpPr>
        <p:spPr>
          <a:xfrm>
            <a:off x="60912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31"/>
          <p:cNvSpPr txBox="1">
            <a:spLocks noGrp="1"/>
          </p:cNvSpPr>
          <p:nvPr>
            <p:ph type="sldNum" idx="12"/>
          </p:nvPr>
        </p:nvSpPr>
        <p:spPr>
          <a:xfrm>
            <a:off x="11205360" y="6231600"/>
            <a:ext cx="731160" cy="52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1191F"/>
            </a:gs>
            <a:gs pos="50000">
              <a:srgbClr val="11191F"/>
            </a:gs>
            <a:gs pos="100000">
              <a:srgbClr val="525666"/>
            </a:gs>
          </a:gsLst>
          <a:lin ang="168000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0"/>
          <p:cNvSpPr txBox="1">
            <a:spLocks noGrp="1"/>
          </p:cNvSpPr>
          <p:nvPr>
            <p:ph type="sldNum" idx="12"/>
          </p:nvPr>
        </p:nvSpPr>
        <p:spPr>
          <a:xfrm>
            <a:off x="11296080" y="6217560"/>
            <a:ext cx="731160" cy="52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0"/>
          <p:cNvSpPr txBox="1">
            <a:spLocks noGrp="1"/>
          </p:cNvSpPr>
          <p:nvPr>
            <p:ph type="title"/>
          </p:nvPr>
        </p:nvSpPr>
        <p:spPr>
          <a:xfrm>
            <a:off x="60912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0"/>
          <p:cNvSpPr txBox="1">
            <a:spLocks noGrp="1"/>
          </p:cNvSpPr>
          <p:nvPr>
            <p:ph type="body" idx="1"/>
          </p:nvPr>
        </p:nvSpPr>
        <p:spPr>
          <a:xfrm>
            <a:off x="60912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1191F"/>
            </a:gs>
            <a:gs pos="50000">
              <a:srgbClr val="11191F"/>
            </a:gs>
            <a:gs pos="100000">
              <a:srgbClr val="525666"/>
            </a:gs>
          </a:gsLst>
          <a:lin ang="1680000" scaled="0"/>
        </a:gra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2"/>
          <p:cNvSpPr txBox="1">
            <a:spLocks noGrp="1"/>
          </p:cNvSpPr>
          <p:nvPr>
            <p:ph type="ftr" idx="11"/>
          </p:nvPr>
        </p:nvSpPr>
        <p:spPr>
          <a:xfrm>
            <a:off x="4038120" y="6356520"/>
            <a:ext cx="4114080" cy="36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22"/>
          <p:cNvSpPr txBox="1">
            <a:spLocks noGrp="1"/>
          </p:cNvSpPr>
          <p:nvPr>
            <p:ph type="sldNum" idx="12"/>
          </p:nvPr>
        </p:nvSpPr>
        <p:spPr>
          <a:xfrm>
            <a:off x="861012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2"/>
          <p:cNvSpPr txBox="1">
            <a:spLocks noGrp="1"/>
          </p:cNvSpPr>
          <p:nvPr>
            <p:ph type="dt" idx="10"/>
          </p:nvPr>
        </p:nvSpPr>
        <p:spPr>
          <a:xfrm>
            <a:off x="83772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22"/>
          <p:cNvSpPr txBox="1">
            <a:spLocks noGrp="1"/>
          </p:cNvSpPr>
          <p:nvPr>
            <p:ph type="title"/>
          </p:nvPr>
        </p:nvSpPr>
        <p:spPr>
          <a:xfrm>
            <a:off x="60912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" name="Google Shape;20;p22"/>
          <p:cNvSpPr txBox="1">
            <a:spLocks noGrp="1"/>
          </p:cNvSpPr>
          <p:nvPr>
            <p:ph type="body" idx="1"/>
          </p:nvPr>
        </p:nvSpPr>
        <p:spPr>
          <a:xfrm>
            <a:off x="60912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1191F"/>
            </a:gs>
            <a:gs pos="50000">
              <a:srgbClr val="11191F"/>
            </a:gs>
            <a:gs pos="100000">
              <a:srgbClr val="525666"/>
            </a:gs>
          </a:gsLst>
          <a:lin ang="1680000" scaled="0"/>
        </a:gra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4"/>
          <p:cNvSpPr txBox="1">
            <a:spLocks noGrp="1"/>
          </p:cNvSpPr>
          <p:nvPr>
            <p:ph type="title"/>
          </p:nvPr>
        </p:nvSpPr>
        <p:spPr>
          <a:xfrm>
            <a:off x="837720" y="36504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7" name="Google Shape;27;p24"/>
          <p:cNvSpPr txBox="1">
            <a:spLocks noGrp="1"/>
          </p:cNvSpPr>
          <p:nvPr>
            <p:ph type="ftr" idx="11"/>
          </p:nvPr>
        </p:nvSpPr>
        <p:spPr>
          <a:xfrm>
            <a:off x="4038120" y="6356520"/>
            <a:ext cx="4114080" cy="36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24"/>
          <p:cNvSpPr txBox="1">
            <a:spLocks noGrp="1"/>
          </p:cNvSpPr>
          <p:nvPr>
            <p:ph type="sldNum" idx="12"/>
          </p:nvPr>
        </p:nvSpPr>
        <p:spPr>
          <a:xfrm>
            <a:off x="861012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24"/>
          <p:cNvSpPr txBox="1">
            <a:spLocks noGrp="1"/>
          </p:cNvSpPr>
          <p:nvPr>
            <p:ph type="dt" idx="10"/>
          </p:nvPr>
        </p:nvSpPr>
        <p:spPr>
          <a:xfrm>
            <a:off x="83772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24"/>
          <p:cNvSpPr txBox="1">
            <a:spLocks noGrp="1"/>
          </p:cNvSpPr>
          <p:nvPr>
            <p:ph type="body" idx="1"/>
          </p:nvPr>
        </p:nvSpPr>
        <p:spPr>
          <a:xfrm>
            <a:off x="60912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1191F"/>
            </a:gs>
            <a:gs pos="50000">
              <a:srgbClr val="11191F"/>
            </a:gs>
            <a:gs pos="100000">
              <a:srgbClr val="525666"/>
            </a:gs>
          </a:gsLst>
          <a:lin ang="1680000" scaled="0"/>
        </a:gra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6"/>
          <p:cNvSpPr/>
          <p:nvPr/>
        </p:nvSpPr>
        <p:spPr>
          <a:xfrm>
            <a:off x="360" y="12600"/>
            <a:ext cx="12191400" cy="6844680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0980"/>
            </a:srgbClr>
          </a:solidFill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9" name="Google Shape;39;p26"/>
          <p:cNvSpPr txBox="1">
            <a:spLocks noGrp="1"/>
          </p:cNvSpPr>
          <p:nvPr>
            <p:ph type="title"/>
          </p:nvPr>
        </p:nvSpPr>
        <p:spPr>
          <a:xfrm>
            <a:off x="837720" y="36504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0" name="Google Shape;40;p26"/>
          <p:cNvSpPr txBox="1">
            <a:spLocks noGrp="1"/>
          </p:cNvSpPr>
          <p:nvPr>
            <p:ph type="sldNum" idx="12"/>
          </p:nvPr>
        </p:nvSpPr>
        <p:spPr>
          <a:xfrm>
            <a:off x="11205360" y="6231600"/>
            <a:ext cx="731160" cy="52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u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u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u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u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u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u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u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u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u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26"/>
          <p:cNvSpPr txBox="1">
            <a:spLocks noGrp="1"/>
          </p:cNvSpPr>
          <p:nvPr>
            <p:ph type="body" idx="1"/>
          </p:nvPr>
        </p:nvSpPr>
        <p:spPr>
          <a:xfrm>
            <a:off x="60912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1191F"/>
            </a:gs>
            <a:gs pos="50000">
              <a:srgbClr val="11191F"/>
            </a:gs>
            <a:gs pos="100000">
              <a:srgbClr val="525666"/>
            </a:gs>
          </a:gsLst>
          <a:lin ang="1680000" scaled="0"/>
        </a:gra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8"/>
          <p:cNvSpPr/>
          <p:nvPr/>
        </p:nvSpPr>
        <p:spPr>
          <a:xfrm>
            <a:off x="360" y="12600"/>
            <a:ext cx="12191400" cy="6844680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0980"/>
            </a:srgbClr>
          </a:solidFill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8" name="Google Shape;48;p28"/>
          <p:cNvSpPr txBox="1">
            <a:spLocks noGrp="1"/>
          </p:cNvSpPr>
          <p:nvPr>
            <p:ph type="sldNum" idx="12"/>
          </p:nvPr>
        </p:nvSpPr>
        <p:spPr>
          <a:xfrm>
            <a:off x="11205360" y="6231600"/>
            <a:ext cx="731160" cy="52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8"/>
          <p:cNvSpPr txBox="1">
            <a:spLocks noGrp="1"/>
          </p:cNvSpPr>
          <p:nvPr>
            <p:ph type="title"/>
          </p:nvPr>
        </p:nvSpPr>
        <p:spPr>
          <a:xfrm>
            <a:off x="60912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0" name="Google Shape;50;p28"/>
          <p:cNvSpPr txBox="1">
            <a:spLocks noGrp="1"/>
          </p:cNvSpPr>
          <p:nvPr>
            <p:ph type="body" idx="1"/>
          </p:nvPr>
        </p:nvSpPr>
        <p:spPr>
          <a:xfrm>
            <a:off x="60912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1191F"/>
            </a:gs>
            <a:gs pos="50000">
              <a:srgbClr val="11191F"/>
            </a:gs>
            <a:gs pos="100000">
              <a:srgbClr val="525666"/>
            </a:gs>
          </a:gsLst>
          <a:lin ang="1680000" scaled="0"/>
        </a:gra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0"/>
          <p:cNvSpPr/>
          <p:nvPr/>
        </p:nvSpPr>
        <p:spPr>
          <a:xfrm>
            <a:off x="360" y="12600"/>
            <a:ext cx="12191400" cy="6844680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0980"/>
            </a:srgbClr>
          </a:solidFill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5" name="Google Shape;55;p30"/>
          <p:cNvSpPr txBox="1">
            <a:spLocks noGrp="1"/>
          </p:cNvSpPr>
          <p:nvPr>
            <p:ph type="title"/>
          </p:nvPr>
        </p:nvSpPr>
        <p:spPr>
          <a:xfrm>
            <a:off x="837720" y="36504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30"/>
          <p:cNvSpPr txBox="1">
            <a:spLocks noGrp="1"/>
          </p:cNvSpPr>
          <p:nvPr>
            <p:ph type="body" idx="1"/>
          </p:nvPr>
        </p:nvSpPr>
        <p:spPr>
          <a:xfrm>
            <a:off x="837720" y="1825560"/>
            <a:ext cx="10514880" cy="43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30"/>
          <p:cNvSpPr txBox="1">
            <a:spLocks noGrp="1"/>
          </p:cNvSpPr>
          <p:nvPr>
            <p:ph type="sldNum" idx="12"/>
          </p:nvPr>
        </p:nvSpPr>
        <p:spPr>
          <a:xfrm>
            <a:off x="11205360" y="6231600"/>
            <a:ext cx="731160" cy="52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sz="1700" b="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7" Type="http://schemas.openxmlformats.org/officeDocument/2006/relationships/image" Target="../media/image2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Ujb1SkExIBYzk016qJZdSqwqbfJrtNO4/view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"/>
          <p:cNvSpPr txBox="1">
            <a:spLocks noGrp="1"/>
          </p:cNvSpPr>
          <p:nvPr>
            <p:ph type="title" idx="4294967295"/>
          </p:nvPr>
        </p:nvSpPr>
        <p:spPr>
          <a:xfrm>
            <a:off x="1523520" y="254524"/>
            <a:ext cx="9143280" cy="4176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DM Serif Display"/>
              <a:buNone/>
            </a:pPr>
            <a:r>
              <a:rPr lang="en-US" sz="5400" b="0" i="0" u="none" strike="noStrike" cap="none" dirty="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Portable Ultrasound Device (PUD) for Coda-Wave Interferometry</a:t>
            </a:r>
            <a:br>
              <a:rPr lang="en-US" sz="5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5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DM Serif Display"/>
              <a:buNone/>
            </a:pPr>
            <a:r>
              <a:rPr lang="en-US" sz="5400" b="0" i="0" u="none" strike="noStrike" cap="none" dirty="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Spring ‘24</a:t>
            </a:r>
            <a:endParaRPr sz="5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DM Serif Display"/>
              <a:buNone/>
            </a:pPr>
            <a:r>
              <a:rPr lang="en-US" sz="5400" b="0" i="0" u="none" strike="noStrike" cap="none" dirty="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Sprint 6 </a:t>
            </a:r>
            <a:endParaRPr sz="5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"/>
          <p:cNvSpPr txBox="1">
            <a:spLocks noGrp="1"/>
          </p:cNvSpPr>
          <p:nvPr>
            <p:ph type="subTitle" idx="4294967295"/>
          </p:nvPr>
        </p:nvSpPr>
        <p:spPr>
          <a:xfrm>
            <a:off x="556181" y="5279010"/>
            <a:ext cx="11302739" cy="123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9988" lnSpcReduction="20000"/>
          </a:bodyPr>
          <a:lstStyle/>
          <a:p>
            <a:pPr marL="22860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Prepared by Michael Kisellus, Christopher Coppedge, Leyton</a:t>
            </a:r>
            <a:r>
              <a:rPr lang="en-US" sz="37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Foxworthy, Matthew Baker, Kyle Fox</a:t>
            </a:r>
            <a:endParaRPr sz="3700" b="0" i="0" u="none" strike="noStrike" cap="none" dirty="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28600" marR="0" lvl="0" indent="0" algn="ctr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Product owner</a:t>
            </a:r>
            <a:r>
              <a:rPr lang="en-US" sz="252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:</a:t>
            </a:r>
            <a:r>
              <a:rPr lang="en-US" sz="37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2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Dr. Brown</a:t>
            </a:r>
            <a:endParaRPr sz="2420" b="0" i="0" u="none" strike="noStrike" cap="none" dirty="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28600" marR="0" lvl="0" indent="0" algn="ctr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sz="24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22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APR 2024</a:t>
            </a:r>
            <a:endParaRPr sz="2400" b="0" i="0" u="none" strike="noStrike" cap="none" dirty="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"/>
          <p:cNvSpPr/>
          <p:nvPr/>
        </p:nvSpPr>
        <p:spPr>
          <a:xfrm>
            <a:off x="1111680" y="280080"/>
            <a:ext cx="9473040" cy="10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System Architecture – Enclosure And Mounting System</a:t>
            </a:r>
            <a:endParaRPr sz="48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40" name="Google Shape;140;p10"/>
          <p:cNvPicPr preferRelativeResize="0"/>
          <p:nvPr/>
        </p:nvPicPr>
        <p:blipFill rotWithShape="1">
          <a:blip r:embed="rId3">
            <a:alphaModFix/>
          </a:blip>
          <a:srcRect t="1812" r="2235"/>
          <a:stretch/>
        </p:blipFill>
        <p:spPr>
          <a:xfrm>
            <a:off x="7817040" y="2536560"/>
            <a:ext cx="4098600" cy="404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0"/>
          <p:cNvSpPr/>
          <p:nvPr/>
        </p:nvSpPr>
        <p:spPr>
          <a:xfrm>
            <a:off x="442440" y="2144520"/>
            <a:ext cx="3593160" cy="3793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6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-"/>
            </a:pPr>
            <a:r>
              <a:rPr lang="en-US" sz="21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Enclosure</a:t>
            </a:r>
            <a:endParaRPr sz="2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marR="0" lvl="1" indent="-36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-"/>
            </a:pPr>
            <a:r>
              <a:rPr lang="en-US" sz="21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Off the shelf case</a:t>
            </a:r>
            <a:endParaRPr sz="2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6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-"/>
            </a:pPr>
            <a:r>
              <a:rPr lang="en-US" sz="21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Mounting</a:t>
            </a:r>
            <a:endParaRPr sz="2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marR="0" lvl="1" indent="-36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-"/>
            </a:pPr>
            <a:r>
              <a:rPr lang="en-US" sz="21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Velcro, silicone putty, and screws.</a:t>
            </a:r>
            <a:endParaRPr sz="2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42" name="Google Shape;142;p10" descr="A black box with wires on a tabl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34240" y="2144520"/>
            <a:ext cx="3273840" cy="436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11"/>
          <p:cNvPicPr preferRelativeResize="0"/>
          <p:nvPr/>
        </p:nvPicPr>
        <p:blipFill rotWithShape="1">
          <a:blip r:embed="rId3">
            <a:alphaModFix amt="93000"/>
          </a:blip>
          <a:srcRect/>
          <a:stretch/>
        </p:blipFill>
        <p:spPr>
          <a:xfrm>
            <a:off x="2514600" y="1396080"/>
            <a:ext cx="9677520" cy="536616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1"/>
          <p:cNvSpPr/>
          <p:nvPr/>
        </p:nvSpPr>
        <p:spPr>
          <a:xfrm>
            <a:off x="360" y="0"/>
            <a:ext cx="12079080" cy="666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System Architecture – </a:t>
            </a:r>
            <a:r>
              <a:rPr lang="en-US" sz="5300" b="0" i="0" u="none" strike="noStrike" cap="none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Electrical System</a:t>
            </a:r>
            <a:endParaRPr sz="53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9" name="Google Shape;149;p11"/>
          <p:cNvSpPr/>
          <p:nvPr/>
        </p:nvSpPr>
        <p:spPr>
          <a:xfrm>
            <a:off x="0" y="2332080"/>
            <a:ext cx="2136240" cy="338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System provides:</a:t>
            </a:r>
            <a:endParaRPr sz="18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85840" marR="0" lvl="0" indent="-2858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5v</a:t>
            </a:r>
            <a:endParaRPr sz="18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85840" marR="0" lvl="0" indent="-2858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12v</a:t>
            </a:r>
            <a:endParaRPr sz="18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85840" marR="0" lvl="0" indent="-2858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19.5v</a:t>
            </a:r>
            <a:endParaRPr sz="18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85840" marR="0" lvl="0" indent="-2858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500v</a:t>
            </a:r>
            <a:endParaRPr sz="18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85840" marR="0" lvl="0" indent="-2858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Ability to sense voltages at test points</a:t>
            </a:r>
            <a:endParaRPr sz="18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85840" marR="0" lvl="0" indent="-2858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Battery charging without removal </a:t>
            </a:r>
            <a:endParaRPr sz="18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2"/>
          <p:cNvSpPr/>
          <p:nvPr/>
        </p:nvSpPr>
        <p:spPr>
          <a:xfrm>
            <a:off x="0" y="0"/>
            <a:ext cx="11491200" cy="1195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Sub-System Design– </a:t>
            </a:r>
            <a:endParaRPr sz="53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Electrical System Low voltage</a:t>
            </a:r>
            <a:endParaRPr sz="53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55" name="Google Shape;155;p12"/>
          <p:cNvPicPr preferRelativeResize="0"/>
          <p:nvPr/>
        </p:nvPicPr>
        <p:blipFill rotWithShape="1">
          <a:blip r:embed="rId3">
            <a:alphaModFix/>
          </a:blip>
          <a:srcRect l="10905" t="58219" b="11024"/>
          <a:stretch/>
        </p:blipFill>
        <p:spPr>
          <a:xfrm>
            <a:off x="152280" y="3060000"/>
            <a:ext cx="11886480" cy="2561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3"/>
          <p:cNvSpPr/>
          <p:nvPr/>
        </p:nvSpPr>
        <p:spPr>
          <a:xfrm>
            <a:off x="360" y="0"/>
            <a:ext cx="11842920" cy="1643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Sub-System Design– </a:t>
            </a:r>
            <a:endParaRPr sz="53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Electrical System High voltage</a:t>
            </a:r>
            <a:endParaRPr sz="53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61" name="Google Shape;161;p13"/>
          <p:cNvPicPr preferRelativeResize="0"/>
          <p:nvPr/>
        </p:nvPicPr>
        <p:blipFill rotWithShape="1">
          <a:blip r:embed="rId3">
            <a:alphaModFix/>
          </a:blip>
          <a:srcRect l="27801" r="2555" b="40992"/>
          <a:stretch/>
        </p:blipFill>
        <p:spPr>
          <a:xfrm>
            <a:off x="1058760" y="1783440"/>
            <a:ext cx="9288360" cy="4913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56320" y="1342080"/>
            <a:ext cx="2772720" cy="235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56320" y="3693240"/>
            <a:ext cx="2772720" cy="207936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4"/>
          <p:cNvSpPr/>
          <p:nvPr/>
        </p:nvSpPr>
        <p:spPr>
          <a:xfrm>
            <a:off x="838800" y="175320"/>
            <a:ext cx="10149480" cy="1087200"/>
          </a:xfrm>
          <a:prstGeom prst="rect">
            <a:avLst/>
          </a:prstGeom>
          <a:noFill/>
          <a:ln>
            <a:noFill/>
          </a:ln>
          <a:effectLst>
            <a:outerShdw blurRad="57240" dist="19080" dir="5400000" algn="bl" rotWithShape="0">
              <a:srgbClr val="000000">
                <a:alpha val="48627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System Architecture – Cooling System</a:t>
            </a:r>
            <a:endParaRPr sz="44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69" name="Google Shape;169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962520" y="1371600"/>
            <a:ext cx="4267080" cy="320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543800" y="2443680"/>
            <a:ext cx="4648320" cy="3499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4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 rot="-10799400">
            <a:off x="3956400" y="3429000"/>
            <a:ext cx="4272480" cy="321696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4"/>
          <p:cNvSpPr/>
          <p:nvPr/>
        </p:nvSpPr>
        <p:spPr>
          <a:xfrm>
            <a:off x="544320" y="5929200"/>
            <a:ext cx="4171680" cy="60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NMB Corp 12VDC, IP55 rated fan</a:t>
            </a:r>
            <a:endParaRPr sz="18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w/ EMC2101 Fan Controller &amp; MOSFET-based on/off trigger</a:t>
            </a:r>
            <a:endParaRPr sz="18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5"/>
          <p:cNvSpPr/>
          <p:nvPr/>
        </p:nvSpPr>
        <p:spPr>
          <a:xfrm>
            <a:off x="1111680" y="280080"/>
            <a:ext cx="9473040" cy="10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1191F"/>
              </a:buClr>
              <a:buSzPts val="4400"/>
              <a:buFont typeface="DM Serif Display"/>
              <a:buChar char="•"/>
            </a:pPr>
            <a:r>
              <a:rPr lang="en-US" sz="44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System Architecture – </a:t>
            </a:r>
            <a:endParaRPr sz="44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ts val="4400"/>
              <a:buFont typeface="DM Serif Display"/>
              <a:buChar char="•"/>
            </a:pPr>
            <a:r>
              <a:rPr lang="en-US" sz="44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Tx, Rx, And Control System</a:t>
            </a:r>
            <a:endParaRPr sz="44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79" name="Google Shape;179;p15"/>
          <p:cNvSpPr/>
          <p:nvPr/>
        </p:nvSpPr>
        <p:spPr>
          <a:xfrm>
            <a:off x="415080" y="1766160"/>
            <a:ext cx="4758120" cy="4493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0" i="0" u="none" strike="noStrike" cap="none" dirty="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RX/TX System Status:</a:t>
            </a:r>
            <a:endParaRPr sz="2100" b="0" i="0" u="none" strike="noStrike" cap="none" dirty="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6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●"/>
            </a:pPr>
            <a:r>
              <a:rPr lang="en-US" sz="21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RX side is assembled with an oscilloscope connected to a minicomputer to record and process data</a:t>
            </a:r>
            <a:endParaRPr sz="2100" b="0" i="0" u="none" strike="noStrike" cap="none" dirty="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6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●"/>
            </a:pPr>
            <a:r>
              <a:rPr lang="en-US" sz="21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TX side is a custom electrical circuit that uses a HV capacitor and MOSFET to pulse the transducer </a:t>
            </a:r>
            <a:endParaRPr sz="2100" b="0" i="0" u="none" strike="noStrike" cap="none" dirty="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6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●"/>
            </a:pPr>
            <a:r>
              <a:rPr lang="en-US" sz="21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Control System is a RP2040 that starts the system, times pulses, and total test time</a:t>
            </a:r>
            <a:endParaRPr sz="2100" b="0" i="0" u="none" strike="noStrike" cap="none" dirty="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80" name="Google Shape;180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57400" y="1559160"/>
            <a:ext cx="2666520" cy="1523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22600" y="3623040"/>
            <a:ext cx="3813840" cy="2889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141D9-2B8C-2093-CE6A-92C10FC16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9983" y="85285"/>
            <a:ext cx="8157808" cy="11448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Tests and Validation of the Design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E3872B-4968-28A1-BAAB-F39F417C28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268" y="1102936"/>
            <a:ext cx="5844619" cy="5660574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20000"/>
              </a:lnSpc>
            </a:pPr>
            <a:r>
              <a:rPr lang="en-US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Electrical System: </a:t>
            </a:r>
          </a:p>
          <a:p>
            <a:pPr lvl="1">
              <a:lnSpc>
                <a:spcPct val="120000"/>
              </a:lnSpc>
            </a:pPr>
            <a:r>
              <a:rPr lang="en-US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Verify resistance, voltage, current values</a:t>
            </a:r>
          </a:p>
          <a:p>
            <a:pPr lvl="1">
              <a:lnSpc>
                <a:spcPct val="120000"/>
              </a:lnSpc>
            </a:pPr>
            <a:r>
              <a:rPr lang="en-US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Verify proper operation of components</a:t>
            </a:r>
            <a:endParaRPr lang="en-US" sz="26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507948" marR="0" lvl="1" indent="0" algn="l" rtl="0">
              <a:lnSpc>
                <a:spcPct val="120000"/>
              </a:lnSpc>
              <a:spcBef>
                <a:spcPts val="499"/>
              </a:spcBef>
              <a:spcAft>
                <a:spcPts val="0"/>
              </a:spcAft>
              <a:buClr>
                <a:srgbClr val="11191F"/>
              </a:buClr>
              <a:buSzPct val="100000"/>
              <a:buNone/>
            </a:pPr>
            <a:r>
              <a:rPr lang="en-US" sz="26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Enclosure and Mounting system:</a:t>
            </a:r>
          </a:p>
          <a:p>
            <a:pPr marL="507948" marR="0" lvl="1" indent="0" algn="l" rtl="0">
              <a:lnSpc>
                <a:spcPct val="120000"/>
              </a:lnSpc>
              <a:spcBef>
                <a:spcPts val="499"/>
              </a:spcBef>
              <a:spcAft>
                <a:spcPts val="0"/>
              </a:spcAft>
              <a:buClr>
                <a:srgbClr val="11191F"/>
              </a:buClr>
              <a:buSzPct val="100000"/>
              <a:buNone/>
            </a:pPr>
            <a:r>
              <a:rPr lang="en-US" sz="26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</a:t>
            </a:r>
            <a:r>
              <a:rPr lang="en-US" sz="2600" b="0" i="0" u="none" strike="noStrike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Verify components mounted securely</a:t>
            </a:r>
          </a:p>
          <a:p>
            <a:pPr marL="507948" marR="0" lvl="1" indent="0" algn="l" rtl="0">
              <a:lnSpc>
                <a:spcPct val="120000"/>
              </a:lnSpc>
              <a:spcBef>
                <a:spcPts val="499"/>
              </a:spcBef>
              <a:spcAft>
                <a:spcPts val="0"/>
              </a:spcAft>
              <a:buClr>
                <a:srgbClr val="11191F"/>
              </a:buClr>
              <a:buSzPct val="100000"/>
              <a:buNone/>
            </a:pPr>
            <a:r>
              <a:rPr lang="en-US" sz="2600" b="0" i="0" u="none" strike="noStrike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Verify case is secure and water resistant</a:t>
            </a:r>
          </a:p>
          <a:p>
            <a:pPr marL="507948" marR="0" lvl="1" indent="0" algn="l" rtl="0">
              <a:lnSpc>
                <a:spcPct val="120000"/>
              </a:lnSpc>
              <a:spcBef>
                <a:spcPts val="499"/>
              </a:spcBef>
              <a:spcAft>
                <a:spcPts val="0"/>
              </a:spcAft>
              <a:buClr>
                <a:srgbClr val="11191F"/>
              </a:buClr>
              <a:buSzPct val="100000"/>
              <a:buNone/>
            </a:pPr>
            <a:r>
              <a:rPr lang="en-US" sz="26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Cooling system:</a:t>
            </a:r>
          </a:p>
          <a:p>
            <a:pPr marL="507948" marR="0" lvl="1" indent="0" algn="l" rtl="0">
              <a:lnSpc>
                <a:spcPct val="120000"/>
              </a:lnSpc>
              <a:spcBef>
                <a:spcPts val="499"/>
              </a:spcBef>
              <a:spcAft>
                <a:spcPts val="0"/>
              </a:spcAft>
              <a:buClr>
                <a:srgbClr val="11191F"/>
              </a:buClr>
              <a:buSzPct val="100000"/>
              <a:buNone/>
            </a:pPr>
            <a:r>
              <a:rPr lang="en-US" sz="26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</a:t>
            </a:r>
            <a:r>
              <a:rPr lang="en-US" sz="2600" b="0" i="0" u="none" strike="noStrike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Verify fans installed and operate properly</a:t>
            </a:r>
          </a:p>
          <a:p>
            <a:pPr marL="507948" marR="0" lvl="1" indent="0" algn="l" rtl="0">
              <a:lnSpc>
                <a:spcPct val="12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ct val="100000"/>
              <a:buNone/>
            </a:pPr>
            <a:r>
              <a:rPr lang="en-US" sz="26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Transmit (Tx) and Receiver (Rx) system:</a:t>
            </a:r>
          </a:p>
          <a:p>
            <a:pPr marL="507948" marR="0" lvl="1" indent="0" algn="l" rtl="0">
              <a:lnSpc>
                <a:spcPct val="12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ct val="100000"/>
              <a:buNone/>
            </a:pPr>
            <a:r>
              <a:rPr lang="en-US" sz="26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</a:t>
            </a:r>
            <a:r>
              <a:rPr lang="en-US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Bench testing</a:t>
            </a:r>
            <a:r>
              <a:rPr lang="en-US" sz="2600" b="0" i="0" u="none" strike="noStrike" cap="non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oscilloscope </a:t>
            </a:r>
          </a:p>
          <a:p>
            <a:pPr marL="507948" marR="0" lvl="1" indent="0" algn="l" rtl="0">
              <a:lnSpc>
                <a:spcPct val="12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ct val="100000"/>
              <a:buNone/>
            </a:pPr>
            <a:r>
              <a:rPr lang="en-US" sz="26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Control system:</a:t>
            </a:r>
          </a:p>
          <a:p>
            <a:pPr marL="507948" marR="0" lvl="1" indent="0" algn="l" rtl="0">
              <a:lnSpc>
                <a:spcPct val="12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ct val="100000"/>
              <a:buNone/>
            </a:pPr>
            <a:r>
              <a:rPr lang="en-US" sz="2600" dirty="0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imes New Roman"/>
              </a:rPr>
              <a:t>	Bench testing of raspberry pie controller</a:t>
            </a:r>
            <a:endParaRPr lang="en-US" sz="26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507948" marR="0" lvl="1" indent="0" algn="l" rtl="0">
              <a:lnSpc>
                <a:spcPct val="150000"/>
              </a:lnSpc>
              <a:spcBef>
                <a:spcPts val="499"/>
              </a:spcBef>
              <a:spcAft>
                <a:spcPts val="0"/>
              </a:spcAft>
              <a:buClr>
                <a:srgbClr val="11191F"/>
              </a:buClr>
              <a:buSzPct val="100000"/>
              <a:buNone/>
            </a:pPr>
            <a:endParaRPr lang="en-US" sz="2200" b="0" i="0" u="none" strike="noStrike" cap="non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571500" lvl="1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473540-D252-B2C5-37F0-D6ED2BD67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4075" y="3099706"/>
            <a:ext cx="4903657" cy="3673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3795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67D88-8C1D-6DC8-B9E3-C0C9FBDCF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0716" y="1027744"/>
            <a:ext cx="5018682" cy="11448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Lessons Learned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079857-BFF1-8D04-025C-5FE54FAB35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6222" y="3429000"/>
            <a:ext cx="10972440" cy="2783264"/>
          </a:xfrm>
        </p:spPr>
        <p:txBody>
          <a:bodyPr/>
          <a:lstStyle/>
          <a:p>
            <a:pPr>
              <a:buClr>
                <a:schemeClr val="bg1"/>
              </a:buClr>
            </a:pPr>
            <a:r>
              <a:rPr lang="en-US" dirty="0">
                <a:solidFill>
                  <a:schemeClr val="bg1"/>
                </a:solidFill>
              </a:rPr>
              <a:t>Inventory Components into a list</a:t>
            </a:r>
          </a:p>
          <a:p>
            <a:pPr marL="114300" indent="0">
              <a:buClr>
                <a:schemeClr val="bg1"/>
              </a:buClr>
              <a:buNone/>
            </a:pPr>
            <a:r>
              <a:rPr lang="en-US" dirty="0">
                <a:solidFill>
                  <a:schemeClr val="bg1"/>
                </a:solidFill>
              </a:rPr>
              <a:t>	 Prevents confusion and avoids wasted time searching</a:t>
            </a: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Software development/testing takes more time than anticipated</a:t>
            </a:r>
          </a:p>
          <a:p>
            <a:pPr marL="114300" indent="0">
              <a:buClr>
                <a:schemeClr val="bg1"/>
              </a:buClr>
              <a:buNone/>
            </a:pPr>
            <a:r>
              <a:rPr lang="en-US" dirty="0">
                <a:solidFill>
                  <a:schemeClr val="bg1"/>
                </a:solidFill>
              </a:rPr>
              <a:t>	Allocate more time or personnel in future projects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DD70A3-CD34-C952-CEDD-17C54E687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4054" y="273600"/>
            <a:ext cx="4521724" cy="339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8634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6"/>
          <p:cNvSpPr txBox="1">
            <a:spLocks noGrp="1"/>
          </p:cNvSpPr>
          <p:nvPr>
            <p:ph type="title"/>
          </p:nvPr>
        </p:nvSpPr>
        <p:spPr>
          <a:xfrm>
            <a:off x="526680" y="65700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 sz="4400" b="0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Possible Future Developments</a:t>
            </a:r>
            <a:endParaRPr sz="44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16"/>
          <p:cNvSpPr txBox="1">
            <a:spLocks noGrp="1"/>
          </p:cNvSpPr>
          <p:nvPr>
            <p:ph type="subTitle" idx="4294967295"/>
          </p:nvPr>
        </p:nvSpPr>
        <p:spPr>
          <a:xfrm>
            <a:off x="752760" y="2792520"/>
            <a:ext cx="10514880" cy="3233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507960" indent="-457200">
              <a:spcBef>
                <a:spcPts val="0"/>
              </a:spcBef>
              <a:buClr>
                <a:schemeClr val="lt1"/>
              </a:buClr>
            </a:pPr>
            <a:r>
              <a:rPr lang="en-US" sz="2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Code development, implementation and improvement</a:t>
            </a:r>
            <a:endParaRPr sz="2800" b="0" i="0" u="none" strike="noStrike" cap="none" dirty="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507960" indent="-457200">
              <a:spcBef>
                <a:spcPts val="1001"/>
              </a:spcBef>
              <a:buClr>
                <a:schemeClr val="lt1"/>
              </a:buClr>
            </a:pPr>
            <a:r>
              <a:rPr lang="en-US" sz="2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Complete the construction/ add oscilloscope</a:t>
            </a:r>
            <a:endParaRPr sz="2800" b="0" i="0" u="none" strike="noStrike" cap="none" dirty="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507960" indent="-457200">
              <a:spcBef>
                <a:spcPts val="1001"/>
              </a:spcBef>
              <a:buClr>
                <a:schemeClr val="lt1"/>
              </a:buClr>
            </a:pPr>
            <a:r>
              <a:rPr lang="en-US" sz="2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Reduce weight</a:t>
            </a:r>
            <a:endParaRPr sz="2800" b="0" i="0" u="none" strike="noStrike" cap="none" dirty="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50760" indent="0">
              <a:spcBef>
                <a:spcPts val="1001"/>
              </a:spcBef>
              <a:buClr>
                <a:schemeClr val="lt1"/>
              </a:buClr>
              <a:buNone/>
            </a:pPr>
            <a:r>
              <a:rPr lang="en-US" dirty="0">
                <a:solidFill>
                  <a:schemeClr val="lt1"/>
                </a:solidFill>
              </a:rPr>
              <a:t>	</a:t>
            </a:r>
            <a:r>
              <a:rPr lang="en-US" sz="2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Reduce battery size</a:t>
            </a:r>
            <a:endParaRPr sz="2800" b="0" i="0" u="none" strike="noStrike" cap="none" dirty="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50760" indent="0">
              <a:spcBef>
                <a:spcPts val="1001"/>
              </a:spcBef>
              <a:buClr>
                <a:schemeClr val="lt1"/>
              </a:buClr>
              <a:buNone/>
            </a:pPr>
            <a:r>
              <a:rPr lang="en-US" dirty="0">
                <a:solidFill>
                  <a:schemeClr val="lt1"/>
                </a:solidFill>
              </a:rPr>
              <a:t>	</a:t>
            </a:r>
            <a:r>
              <a:rPr lang="en-US" sz="2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Reduce capacitor size</a:t>
            </a:r>
            <a:endParaRPr sz="2800" b="0" i="0" u="none" strike="noStrike" cap="none" dirty="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507960" indent="-457200">
              <a:spcBef>
                <a:spcPts val="1001"/>
              </a:spcBef>
              <a:buClr>
                <a:schemeClr val="lt1"/>
              </a:buClr>
            </a:pPr>
            <a:r>
              <a:rPr lang="en-US" sz="2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Add more receiver probes to test at multiple locations</a:t>
            </a:r>
            <a:endParaRPr sz="2800" b="0" i="0" u="none" strike="noStrike" cap="none" dirty="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88" name="Google Shape;188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95600" y="0"/>
            <a:ext cx="3295800" cy="2639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7"/>
          <p:cNvSpPr/>
          <p:nvPr/>
        </p:nvSpPr>
        <p:spPr>
          <a:xfrm>
            <a:off x="209160" y="314280"/>
            <a:ext cx="4177800" cy="931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0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Visual Demo</a:t>
            </a:r>
            <a:endParaRPr sz="5400" b="0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95" name="Google Shape;195;p17" title="EditedFinalDemo_v2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398000"/>
            <a:ext cx="9435734" cy="5307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"/>
          <p:cNvSpPr txBox="1">
            <a:spLocks noGrp="1"/>
          </p:cNvSpPr>
          <p:nvPr>
            <p:ph type="title" idx="4294967295"/>
          </p:nvPr>
        </p:nvSpPr>
        <p:spPr>
          <a:xfrm>
            <a:off x="837720" y="36504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DM Serif Display"/>
              <a:buNone/>
            </a:pPr>
            <a:r>
              <a:rPr lang="en-US" sz="54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Introduction - Background</a:t>
            </a:r>
            <a:endParaRPr sz="5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73;p2"/>
          <p:cNvPicPr preferRelativeResize="0"/>
          <p:nvPr/>
        </p:nvPicPr>
        <p:blipFill rotWithShape="1">
          <a:blip r:embed="rId3">
            <a:alphaModFix/>
          </a:blip>
          <a:srcRect l="1626" t="4883" r="55839" b="2192"/>
          <a:stretch/>
        </p:blipFill>
        <p:spPr>
          <a:xfrm>
            <a:off x="837720" y="3016440"/>
            <a:ext cx="2798280" cy="365364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"/>
          <p:cNvSpPr txBox="1">
            <a:spLocks noGrp="1"/>
          </p:cNvSpPr>
          <p:nvPr>
            <p:ph type="body" idx="4294967295"/>
          </p:nvPr>
        </p:nvSpPr>
        <p:spPr>
          <a:xfrm>
            <a:off x="837720" y="1690920"/>
            <a:ext cx="1123236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marR="0" lvl="0" indent="-3430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Times New Roman"/>
              <a:buChar char="-"/>
            </a:pPr>
            <a:r>
              <a:rPr lang="en-US" sz="2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Civil engineering lab has a concrete “scanning” process that involves measuring how ultrasonic waves travel through the concrete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5" name="Google Shape;75;p2"/>
          <p:cNvPicPr preferRelativeResize="0"/>
          <p:nvPr/>
        </p:nvPicPr>
        <p:blipFill rotWithShape="1">
          <a:blip r:embed="rId3">
            <a:alphaModFix/>
          </a:blip>
          <a:srcRect l="45346" t="2522"/>
          <a:stretch/>
        </p:blipFill>
        <p:spPr>
          <a:xfrm>
            <a:off x="8154360" y="3016440"/>
            <a:ext cx="3458160" cy="3685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8"/>
          <p:cNvSpPr txBox="1">
            <a:spLocks noGrp="1"/>
          </p:cNvSpPr>
          <p:nvPr>
            <p:ph type="title"/>
          </p:nvPr>
        </p:nvSpPr>
        <p:spPr>
          <a:xfrm>
            <a:off x="837720" y="36504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DM Serif Display"/>
              <a:buNone/>
            </a:pPr>
            <a:r>
              <a:rPr lang="en-US" sz="4400" b="0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Code Demo</a:t>
            </a:r>
            <a:endParaRPr sz="44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8"/>
          <p:cNvSpPr txBox="1">
            <a:spLocks noGrp="1"/>
          </p:cNvSpPr>
          <p:nvPr>
            <p:ph type="body" idx="1"/>
          </p:nvPr>
        </p:nvSpPr>
        <p:spPr>
          <a:xfrm>
            <a:off x="837720" y="1825560"/>
            <a:ext cx="10514880" cy="43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0800" y="1690560"/>
            <a:ext cx="3164400" cy="4219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82640" y="1690560"/>
            <a:ext cx="3310560" cy="4414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60640" y="1495800"/>
            <a:ext cx="3456720" cy="4609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title" idx="4294967295"/>
          </p:nvPr>
        </p:nvSpPr>
        <p:spPr>
          <a:xfrm>
            <a:off x="83772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DM Serif Display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Questions?</a:t>
            </a:r>
            <a:endParaRPr sz="8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Google Shape;211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13200" y="1337760"/>
            <a:ext cx="9592920" cy="5314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9"/>
          <p:cNvPicPr preferRelativeResize="0"/>
          <p:nvPr/>
        </p:nvPicPr>
        <p:blipFill rotWithShape="1">
          <a:blip r:embed="rId4">
            <a:alphaModFix/>
          </a:blip>
          <a:srcRect l="15481" t="17949" r="15268" b="22571"/>
          <a:stretch/>
        </p:blipFill>
        <p:spPr>
          <a:xfrm>
            <a:off x="84600" y="4325400"/>
            <a:ext cx="3297240" cy="2412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"/>
          <p:cNvSpPr txBox="1">
            <a:spLocks noGrp="1"/>
          </p:cNvSpPr>
          <p:nvPr>
            <p:ph type="body" idx="4294967295"/>
          </p:nvPr>
        </p:nvSpPr>
        <p:spPr>
          <a:xfrm>
            <a:off x="837720" y="1694880"/>
            <a:ext cx="10514880" cy="43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0" lvl="0" indent="-3430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1191F"/>
              </a:buClr>
              <a:buSzPts val="2100"/>
              <a:buFont typeface="Times New Roman"/>
              <a:buChar char="•"/>
            </a:pPr>
            <a:r>
              <a:rPr lang="en-US" sz="21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analysis, can reveal imperfections in the concrete.</a:t>
            </a:r>
            <a:endParaRPr sz="2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" name="Google Shape;8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7280" y="2814480"/>
            <a:ext cx="3822480" cy="320004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3"/>
          <p:cNvSpPr/>
          <p:nvPr/>
        </p:nvSpPr>
        <p:spPr>
          <a:xfrm>
            <a:off x="815760" y="5946480"/>
            <a:ext cx="4025880" cy="57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Scan of an undamaged section of concrete</a:t>
            </a:r>
            <a:endParaRPr sz="16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83" name="Google Shape;83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50920" y="2757240"/>
            <a:ext cx="3902040" cy="325764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3"/>
          <p:cNvSpPr/>
          <p:nvPr/>
        </p:nvSpPr>
        <p:spPr>
          <a:xfrm>
            <a:off x="7450920" y="5946480"/>
            <a:ext cx="4025880" cy="57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Scan of a compromised section of concrete</a:t>
            </a:r>
            <a:endParaRPr sz="16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5" name="Google Shape;85;p3"/>
          <p:cNvSpPr txBox="1">
            <a:spLocks noGrp="1"/>
          </p:cNvSpPr>
          <p:nvPr>
            <p:ph type="title" idx="4294967295"/>
          </p:nvPr>
        </p:nvSpPr>
        <p:spPr>
          <a:xfrm>
            <a:off x="837720" y="28080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DM Serif Display"/>
              <a:buNone/>
            </a:pPr>
            <a:r>
              <a:rPr lang="en-US" sz="54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Introduction - Background</a:t>
            </a:r>
            <a:endParaRPr sz="5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"/>
          <p:cNvSpPr txBox="1">
            <a:spLocks noGrp="1"/>
          </p:cNvSpPr>
          <p:nvPr>
            <p:ph type="title" idx="4294967295"/>
          </p:nvPr>
        </p:nvSpPr>
        <p:spPr>
          <a:xfrm>
            <a:off x="837720" y="36504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DM Serif Display"/>
              <a:buNone/>
            </a:pPr>
            <a:r>
              <a:rPr lang="en-US" sz="54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Introduction - Purpose</a:t>
            </a:r>
            <a:endParaRPr sz="5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4"/>
          <p:cNvSpPr txBox="1">
            <a:spLocks noGrp="1"/>
          </p:cNvSpPr>
          <p:nvPr>
            <p:ph type="body" idx="4294967295"/>
          </p:nvPr>
        </p:nvSpPr>
        <p:spPr>
          <a:xfrm>
            <a:off x="479160" y="1514520"/>
            <a:ext cx="11232360" cy="5096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marR="0" lvl="0" indent="-40644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-"/>
            </a:pPr>
            <a:r>
              <a:rPr lang="en-US" sz="21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Produce a handheld ultrasound inspection device for inspecting a bridge/structural component for faults in the field.</a:t>
            </a:r>
            <a:endParaRPr sz="2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0644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-"/>
            </a:pPr>
            <a:r>
              <a:rPr lang="en-US" sz="21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Inspection Unit gathers and stores test data collected over time (48 to 72 hours).</a:t>
            </a:r>
            <a:endParaRPr sz="2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0644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-"/>
            </a:pPr>
            <a:r>
              <a:rPr lang="en-US" sz="21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Budget - $2000</a:t>
            </a:r>
            <a:endParaRPr sz="2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920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ts val="2100"/>
              <a:buFont typeface="Times New Roman"/>
              <a:buChar char="-"/>
            </a:pPr>
            <a:r>
              <a:rPr lang="en-US" sz="21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Rationale:</a:t>
            </a:r>
            <a:endParaRPr sz="2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4920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ts val="2100"/>
              <a:buFont typeface="Times New Roman"/>
              <a:buChar char="•"/>
            </a:pPr>
            <a:r>
              <a:rPr lang="en-US" sz="21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Existing commercial solution is expense (~ 5000 USD)</a:t>
            </a:r>
            <a:endParaRPr sz="2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4920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ts val="2100"/>
              <a:buFont typeface="Times New Roman"/>
              <a:buChar char="•"/>
            </a:pPr>
            <a:r>
              <a:rPr lang="en-US" sz="21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Existing solution cannot operate without operator present.</a:t>
            </a:r>
            <a:endParaRPr sz="2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br>
              <a:rPr lang="en-US"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" name="Google Shape;92;p4"/>
          <p:cNvPicPr preferRelativeResize="0"/>
          <p:nvPr/>
        </p:nvPicPr>
        <p:blipFill rotWithShape="1">
          <a:blip r:embed="rId3">
            <a:alphaModFix/>
          </a:blip>
          <a:srcRect l="6424" r="8672"/>
          <a:stretch/>
        </p:blipFill>
        <p:spPr>
          <a:xfrm>
            <a:off x="8822160" y="3525840"/>
            <a:ext cx="2530440" cy="2630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"/>
          <p:cNvSpPr txBox="1">
            <a:spLocks noGrp="1"/>
          </p:cNvSpPr>
          <p:nvPr>
            <p:ph type="title"/>
          </p:nvPr>
        </p:nvSpPr>
        <p:spPr>
          <a:xfrm>
            <a:off x="837720" y="36504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DM Serif Display"/>
              <a:buNone/>
            </a:pPr>
            <a:r>
              <a:rPr lang="en-US" sz="4400" b="0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Introduction - Purpose</a:t>
            </a:r>
            <a:endParaRPr sz="44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5"/>
          <p:cNvSpPr txBox="1">
            <a:spLocks noGrp="1"/>
          </p:cNvSpPr>
          <p:nvPr>
            <p:ph type="subTitle" idx="4294967295"/>
          </p:nvPr>
        </p:nvSpPr>
        <p:spPr>
          <a:xfrm>
            <a:off x="837720" y="2287440"/>
            <a:ext cx="6213240" cy="2746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Benefit to society:</a:t>
            </a:r>
            <a:endParaRPr sz="24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More thorough inspections for concrete pillar supporting infrastructure.</a:t>
            </a:r>
            <a:endParaRPr sz="24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increases safety for publicly used infrastructure such as bridges.</a:t>
            </a:r>
            <a:endParaRPr sz="24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9" name="Google Shape;9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1320" y="1611720"/>
            <a:ext cx="4851720" cy="3633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6"/>
          <p:cNvSpPr txBox="1">
            <a:spLocks noGrp="1"/>
          </p:cNvSpPr>
          <p:nvPr>
            <p:ph type="title"/>
          </p:nvPr>
        </p:nvSpPr>
        <p:spPr>
          <a:xfrm>
            <a:off x="837720" y="36504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imes New Roman"/>
              <a:buNone/>
            </a:pPr>
            <a:r>
              <a:rPr lang="en-US" sz="4400" b="1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Considerations - Assumptions</a:t>
            </a:r>
            <a:endParaRPr sz="44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6"/>
          <p:cNvSpPr txBox="1">
            <a:spLocks noGrp="1"/>
          </p:cNvSpPr>
          <p:nvPr>
            <p:ph type="subTitle" idx="4294967295"/>
          </p:nvPr>
        </p:nvSpPr>
        <p:spPr>
          <a:xfrm>
            <a:off x="151200" y="1825560"/>
            <a:ext cx="8398080" cy="466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343080" marR="0" lvl="0" indent="-34308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Ambient temperatures during operation shall not exceed 120° F.</a:t>
            </a:r>
            <a:endParaRPr sz="24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3080" marR="0" lvl="0" indent="-34308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battery is fully charged before sampling starts.</a:t>
            </a:r>
            <a:endParaRPr sz="24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3080" marR="0" lvl="0" indent="-34308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battery is in good condition and has not degraded from age.</a:t>
            </a:r>
            <a:endParaRPr sz="24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3080" marR="0" lvl="0" indent="-34308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unit is placed in a dry location protected from major weather interference.</a:t>
            </a:r>
            <a:endParaRPr sz="24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3080" marR="0" lvl="0" indent="-34308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unit is used following the user manual.</a:t>
            </a:r>
            <a:endParaRPr sz="24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3080" marR="0" lvl="0" indent="-34308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user places the transistor transmitter and receiver correctly.</a:t>
            </a:r>
            <a:endParaRPr sz="24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3080" marR="0" lvl="0" indent="-34308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unit has no component failures.</a:t>
            </a:r>
            <a:endParaRPr sz="24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06" name="Google Shape;106;p6"/>
          <p:cNvPicPr preferRelativeResize="0"/>
          <p:nvPr/>
        </p:nvPicPr>
        <p:blipFill rotWithShape="1">
          <a:blip r:embed="rId3">
            <a:alphaModFix/>
          </a:blip>
          <a:srcRect l="44377" r="1568" b="3477"/>
          <a:stretch/>
        </p:blipFill>
        <p:spPr>
          <a:xfrm>
            <a:off x="8722800" y="3623760"/>
            <a:ext cx="3213000" cy="2868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"/>
          <p:cNvSpPr txBox="1">
            <a:spLocks noGrp="1"/>
          </p:cNvSpPr>
          <p:nvPr>
            <p:ph type="title" idx="4294967295"/>
          </p:nvPr>
        </p:nvSpPr>
        <p:spPr>
          <a:xfrm>
            <a:off x="837720" y="62028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DM Serif Display"/>
              <a:buNone/>
            </a:pPr>
            <a:r>
              <a:rPr lang="en-US" sz="54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Design Considerations – Requirements and </a:t>
            </a:r>
            <a:r>
              <a:rPr lang="en-US" sz="5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Constraints</a:t>
            </a:r>
            <a:endParaRPr sz="5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7"/>
          <p:cNvSpPr txBox="1">
            <a:spLocks noGrp="1"/>
          </p:cNvSpPr>
          <p:nvPr>
            <p:ph type="body" idx="4294967295"/>
          </p:nvPr>
        </p:nvSpPr>
        <p:spPr>
          <a:xfrm>
            <a:off x="498240" y="2498040"/>
            <a:ext cx="7466400" cy="3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3550"/>
          </a:bodyPr>
          <a:lstStyle/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Portable Ultrasound Device (PUD) shall: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280" marR="0" lvl="0" indent="-343092" algn="l" rtl="0">
              <a:lnSpc>
                <a:spcPct val="150000"/>
              </a:lnSpc>
              <a:spcBef>
                <a:spcPts val="1001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 portable and usable by a single operator.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280" marR="0" lvl="0" indent="-343092" algn="l" rtl="0">
              <a:lnSpc>
                <a:spcPct val="150000"/>
              </a:lnSpc>
              <a:spcBef>
                <a:spcPts val="1001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Initiate testing and record the resulting data.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280" marR="0" lvl="0" indent="-343092" algn="l" rtl="0">
              <a:lnSpc>
                <a:spcPct val="150000"/>
              </a:lnSpc>
              <a:spcBef>
                <a:spcPts val="1001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Operate for 48 to 72 hours without exterior inputs.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280" marR="0" lvl="0" indent="-343092" algn="l" rtl="0">
              <a:lnSpc>
                <a:spcPct val="150000"/>
              </a:lnSpc>
              <a:spcBef>
                <a:spcPts val="1001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Operate in outdoor/ field environment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63560" y="2724480"/>
            <a:ext cx="2489040" cy="359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8"/>
          <p:cNvSpPr/>
          <p:nvPr/>
        </p:nvSpPr>
        <p:spPr>
          <a:xfrm>
            <a:off x="592920" y="436680"/>
            <a:ext cx="6729480" cy="70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Design Considerations - Risks</a:t>
            </a:r>
            <a:endParaRPr sz="36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0" name="Google Shape;120;p8"/>
          <p:cNvSpPr/>
          <p:nvPr/>
        </p:nvSpPr>
        <p:spPr>
          <a:xfrm>
            <a:off x="724680" y="1986120"/>
            <a:ext cx="5270040" cy="419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6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Light"/>
              <a:buChar char="●"/>
            </a:pPr>
            <a:r>
              <a:rPr lang="en-US" sz="24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Electrical shock (500v)</a:t>
            </a:r>
            <a:endParaRPr sz="24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6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Light"/>
              <a:buChar char="●"/>
            </a:pPr>
            <a:r>
              <a:rPr lang="en-US" sz="24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Electrical component failure</a:t>
            </a:r>
            <a:endParaRPr sz="24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5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5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5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0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21" name="Google Shape;121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69640" y="1986120"/>
            <a:ext cx="4999680" cy="3812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"/>
          <p:cNvSpPr txBox="1">
            <a:spLocks noGrp="1"/>
          </p:cNvSpPr>
          <p:nvPr>
            <p:ph type="title" idx="4294967295"/>
          </p:nvPr>
        </p:nvSpPr>
        <p:spPr>
          <a:xfrm>
            <a:off x="837720" y="36504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DM Serif Display"/>
              <a:buNone/>
            </a:pPr>
            <a:r>
              <a:rPr lang="en-US" sz="54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System Architecture – Major Subsystems  </a:t>
            </a:r>
            <a:endParaRPr sz="5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9"/>
          <p:cNvSpPr txBox="1">
            <a:spLocks noGrp="1"/>
          </p:cNvSpPr>
          <p:nvPr>
            <p:ph type="body" idx="4294967295"/>
          </p:nvPr>
        </p:nvSpPr>
        <p:spPr>
          <a:xfrm>
            <a:off x="102960" y="2121120"/>
            <a:ext cx="6113160" cy="39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3550"/>
          </a:bodyPr>
          <a:lstStyle/>
          <a:p>
            <a:pPr marL="22860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28612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ct val="100000"/>
              <a:buFont typeface="Times New Roman"/>
              <a:buChar char="•"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Hardware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406452" algn="l" rtl="0">
              <a:lnSpc>
                <a:spcPct val="100000"/>
              </a:lnSpc>
              <a:spcBef>
                <a:spcPts val="499"/>
              </a:spcBef>
              <a:spcAft>
                <a:spcPts val="0"/>
              </a:spcAft>
              <a:buClr>
                <a:srgbClr val="11191F"/>
              </a:buClr>
              <a:buSzPct val="100000"/>
              <a:buFont typeface="Times New Roman"/>
              <a:buChar char="•"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Electrical system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406452" algn="l" rtl="0">
              <a:lnSpc>
                <a:spcPct val="100000"/>
              </a:lnSpc>
              <a:spcBef>
                <a:spcPts val="499"/>
              </a:spcBef>
              <a:spcAft>
                <a:spcPts val="0"/>
              </a:spcAft>
              <a:buClr>
                <a:srgbClr val="11191F"/>
              </a:buClr>
              <a:buSzPct val="100000"/>
              <a:buFont typeface="Times New Roman"/>
              <a:buChar char="•"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Enclosure and Mounting system 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406452" algn="l" rtl="0">
              <a:lnSpc>
                <a:spcPct val="100000"/>
              </a:lnSpc>
              <a:spcBef>
                <a:spcPts val="499"/>
              </a:spcBef>
              <a:spcAft>
                <a:spcPts val="0"/>
              </a:spcAft>
              <a:buClr>
                <a:srgbClr val="11191F"/>
              </a:buClr>
              <a:buSzPct val="100000"/>
              <a:buFont typeface="Times New Roman"/>
              <a:buChar char="•"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Cooling system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28612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ct val="100000"/>
              <a:buFont typeface="Times New Roman"/>
              <a:buChar char="•"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Software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406452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ct val="100000"/>
              <a:buFont typeface="Times New Roman"/>
              <a:buChar char="•"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Transmit (Tx) and Receiver (Rx) system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406452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ct val="100000"/>
              <a:buFont typeface="Times New Roman"/>
              <a:buChar char="•"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Control system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2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2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34200" y="1402560"/>
            <a:ext cx="1777320" cy="159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99240" y="3176640"/>
            <a:ext cx="2847240" cy="159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373800" y="5000400"/>
            <a:ext cx="5714280" cy="1551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970920" y="3139200"/>
            <a:ext cx="1599480" cy="159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9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547200" y="1269360"/>
            <a:ext cx="1865880" cy="186588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9"/>
          <p:cNvSpPr/>
          <p:nvPr/>
        </p:nvSpPr>
        <p:spPr>
          <a:xfrm>
            <a:off x="10199520" y="1914480"/>
            <a:ext cx="348120" cy="30924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rgbClr val="11191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645</Words>
  <Application>Microsoft Office PowerPoint</Application>
  <PresentationFormat>Widescreen</PresentationFormat>
  <Paragraphs>126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21</vt:i4>
      </vt:variant>
    </vt:vector>
  </HeadingPairs>
  <TitlesOfParts>
    <vt:vector size="33" baseType="lpstr">
      <vt:lpstr>DM Serif Display</vt:lpstr>
      <vt:lpstr>Verdana</vt:lpstr>
      <vt:lpstr>Times New Roman</vt:lpstr>
      <vt:lpstr>Arial</vt:lpstr>
      <vt:lpstr>Calibri</vt:lpstr>
      <vt:lpstr>Montserrat Light</vt:lpstr>
      <vt:lpstr>Mutius template</vt:lpstr>
      <vt:lpstr>Mutius template</vt:lpstr>
      <vt:lpstr>Mutius template</vt:lpstr>
      <vt:lpstr>Mutius template</vt:lpstr>
      <vt:lpstr>Mutius template</vt:lpstr>
      <vt:lpstr>Mutius template</vt:lpstr>
      <vt:lpstr>Portable Ultrasound Device (PUD) for Coda-Wave Interferometry  Spring ‘24 Sprint 6 </vt:lpstr>
      <vt:lpstr>Introduction - Background</vt:lpstr>
      <vt:lpstr>Introduction - Background</vt:lpstr>
      <vt:lpstr>Introduction - Purpose</vt:lpstr>
      <vt:lpstr>Introduction - Purpose</vt:lpstr>
      <vt:lpstr>Design Considerations - Assumptions</vt:lpstr>
      <vt:lpstr>Design Considerations – Requirements and Constraints</vt:lpstr>
      <vt:lpstr>PowerPoint Presentation</vt:lpstr>
      <vt:lpstr>System Architecture – Major Subsystems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Tests and Validation of the Design</vt:lpstr>
      <vt:lpstr>Lessons Learned</vt:lpstr>
      <vt:lpstr>Possible Future Developments</vt:lpstr>
      <vt:lpstr>PowerPoint Presentation</vt:lpstr>
      <vt:lpstr>Code Demo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Portable Ultrasound Device (PUD) for Coda-Wave Interferometry  Spring ‘24 Sprint 6 </dc:title>
  <dc:creator>michael kisellus</dc:creator>
  <cp:lastModifiedBy>michael kisellus</cp:lastModifiedBy>
  <cp:revision>7</cp:revision>
  <dcterms:created xsi:type="dcterms:W3CDTF">2023-10-27T17:27:13Z</dcterms:created>
  <dcterms:modified xsi:type="dcterms:W3CDTF">2024-04-22T17:46:48Z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19</vt:i4>
  </property>
  <property fmtid="{D5CDD505-2E9C-101B-9397-08002B2CF9AE}" pid="3" name="PresentationFormat">
    <vt:lpwstr>Widescreen</vt:lpwstr>
  </property>
  <property fmtid="{D5CDD505-2E9C-101B-9397-08002B2CF9AE}" pid="4" name="Slides">
    <vt:i4>20</vt:i4>
  </property>
</Properties>
</file>